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95" r:id="rId2"/>
  </p:sldMasterIdLst>
  <p:notesMasterIdLst>
    <p:notesMasterId r:id="rId7"/>
  </p:notesMasterIdLst>
  <p:sldIdLst>
    <p:sldId id="258" r:id="rId3"/>
    <p:sldId id="283" r:id="rId4"/>
    <p:sldId id="284" r:id="rId5"/>
    <p:sldId id="264" r:id="rId6"/>
  </p:sldIdLst>
  <p:sldSz cx="9144000" cy="6858000" type="screen4x3"/>
  <p:notesSz cx="7010400" cy="9296400"/>
  <p:defaultTextStyle>
    <a:defPPr>
      <a:defRPr lang="es-C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ina Galvis Carrillo (Consorcio Sesion Integral)" initials="CGC(SI"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DA08"/>
    <a:srgbClr val="D9D9D9"/>
    <a:srgbClr val="004236"/>
    <a:srgbClr val="003300"/>
    <a:srgbClr val="F26C08"/>
    <a:srgbClr val="929292"/>
    <a:srgbClr val="84848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1705" autoAdjust="0"/>
  </p:normalViewPr>
  <p:slideViewPr>
    <p:cSldViewPr>
      <p:cViewPr varScale="1">
        <p:scale>
          <a:sx n="86" d="100"/>
          <a:sy n="86" d="100"/>
        </p:scale>
        <p:origin x="-103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s-CO"/>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A98AFD9A-78CB-48E9-BB56-59F7975B7A54}" type="datetimeFigureOut">
              <a:rPr lang="es-CO"/>
              <a:pPr>
                <a:defRPr/>
              </a:pPr>
              <a:t>2014-11-10</a:t>
            </a:fld>
            <a:endParaRPr lang="es-CO"/>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s-CO" noProof="0" smtClean="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s-CO"/>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20FF34A2-80B6-4983-9A91-E52A7EEB0E8B}" type="slidenum">
              <a:rPr lang="es-CO"/>
              <a:pPr>
                <a:defRPr/>
              </a:pPr>
              <a:t>‹Nº›</a:t>
            </a:fld>
            <a:endParaRPr lang="es-CO"/>
          </a:p>
        </p:txBody>
      </p:sp>
    </p:spTree>
    <p:extLst>
      <p:ext uri="{BB962C8B-B14F-4D97-AF65-F5344CB8AC3E}">
        <p14:creationId xmlns:p14="http://schemas.microsoft.com/office/powerpoint/2010/main" val="1159897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3 Rectángulo"/>
          <p:cNvSpPr/>
          <p:nvPr userDrawn="1"/>
        </p:nvSpPr>
        <p:spPr>
          <a:xfrm>
            <a:off x="-1" y="0"/>
            <a:ext cx="9135399" cy="685800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3" descr="D:\Martín_Sánchez\Martín\Artes_Ilustraciones\Barriles_limpios\Nuevo_Sello\Sello_Barriles.png"/>
          <p:cNvPicPr>
            <a:picLocks noChangeAspect="1" noChangeArrowheads="1"/>
          </p:cNvPicPr>
          <p:nvPr userDrawn="1"/>
        </p:nvPicPr>
        <p:blipFill rotWithShape="1">
          <a:blip r:embed="rId2" cstate="screen">
            <a:extLst>
              <a:ext uri="{28A0092B-C50C-407E-A947-70E740481C1C}">
                <a14:useLocalDpi xmlns:a14="http://schemas.microsoft.com/office/drawing/2010/main" val="0"/>
              </a:ext>
            </a:extLst>
          </a:blip>
          <a:srcRect t="8544"/>
          <a:stretch/>
        </p:blipFill>
        <p:spPr bwMode="auto">
          <a:xfrm>
            <a:off x="6677649" y="4868"/>
            <a:ext cx="1926798" cy="287261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D:\Martín_Sánchez\Martín\Artes_Ilustraciones\ECP_Logo_Descargas\Illustrator\ECP_Logosimbolos\ECP_Posicion 1\ECP_L1\ECP_L1_FO_Color.png"/>
          <p:cNvPicPr>
            <a:picLocks noChangeAspect="1" noChangeArrowheads="1"/>
          </p:cNvPicPr>
          <p:nvPr userDrawn="1"/>
        </p:nvPicPr>
        <p:blipFill>
          <a:blip r:embed="rId3" cstate="screen">
            <a:extLst>
              <a:ext uri="{28A0092B-C50C-407E-A947-70E740481C1C}">
                <a14:useLocalDpi xmlns:a14="http://schemas.microsoft.com/office/drawing/2010/main" val="0"/>
              </a:ext>
            </a:extLst>
          </a:blip>
          <a:srcRect/>
          <a:stretch>
            <a:fillRect/>
          </a:stretch>
        </p:blipFill>
        <p:spPr bwMode="auto">
          <a:xfrm>
            <a:off x="6583285" y="4221088"/>
            <a:ext cx="2115527" cy="6751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D:\Martín_Sánchez\Martín\13\Imagen_2014\Letras_Inferior_02_2.png"/>
          <p:cNvPicPr>
            <a:picLocks noChangeAspect="1" noChangeArrowheads="1"/>
          </p:cNvPicPr>
          <p:nvPr userDrawn="1"/>
        </p:nvPicPr>
        <p:blipFill>
          <a:blip r:embed="rId4" cstate="screen">
            <a:extLst>
              <a:ext uri="{28A0092B-C50C-407E-A947-70E740481C1C}">
                <a14:useLocalDpi xmlns:a14="http://schemas.microsoft.com/office/drawing/2010/main" val="0"/>
              </a:ext>
            </a:extLst>
          </a:blip>
          <a:srcRect/>
          <a:stretch>
            <a:fillRect/>
          </a:stretch>
        </p:blipFill>
        <p:spPr bwMode="auto">
          <a:xfrm>
            <a:off x="-1" y="5814935"/>
            <a:ext cx="9135399" cy="10423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5 Marcador de número de diapositiva"/>
          <p:cNvSpPr>
            <a:spLocks noGrp="1"/>
          </p:cNvSpPr>
          <p:nvPr>
            <p:ph type="sldNum" sz="quarter" idx="4"/>
          </p:nvPr>
        </p:nvSpPr>
        <p:spPr>
          <a:xfrm>
            <a:off x="179512" y="5949280"/>
            <a:ext cx="648072" cy="288031"/>
          </a:xfrm>
          <a:prstGeom prst="rect">
            <a:avLst/>
          </a:prstGeom>
        </p:spPr>
        <p:txBody>
          <a:bodyPr/>
          <a:lstStyle>
            <a:lvl1pPr algn="l">
              <a:defRPr sz="1100">
                <a:latin typeface="+mn-lt"/>
              </a:defRPr>
            </a:lvl1pPr>
          </a:lstStyle>
          <a:p>
            <a:pPr>
              <a:defRPr/>
            </a:pPr>
            <a:fld id="{82D2CD03-7BC1-4446-B7A8-41B1A2E352C9}" type="slidenum">
              <a:rPr lang="es-ES" smtClean="0"/>
              <a:pPr>
                <a:defRPr/>
              </a:pPr>
              <a:t>‹Nº›</a:t>
            </a:fld>
            <a:endParaRPr lang="es-E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microsoft.com/office/2007/relationships/hdphoto" Target="../media/hdphoto1.wdp"/><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a:spLocks noChangeArrowheads="1"/>
          </p:cNvSpPr>
          <p:nvPr userDrawn="1"/>
        </p:nvSpPr>
        <p:spPr bwMode="auto">
          <a:xfrm>
            <a:off x="0" y="0"/>
            <a:ext cx="9144000" cy="6867454"/>
          </a:xfrm>
          <a:prstGeom prst="rect">
            <a:avLst/>
          </a:prstGeom>
          <a:solidFill>
            <a:srgbClr val="CAD225"/>
          </a:solidFill>
          <a:ln w="9525">
            <a:noFill/>
            <a:miter lim="800000"/>
            <a:headEnd/>
            <a:tailEnd/>
          </a:ln>
          <a:effectLst/>
        </p:spPr>
        <p:txBody>
          <a:bodyPr wrap="none" anchor="ctr"/>
          <a:lstStyle/>
          <a:p>
            <a:pPr algn="ctr" rtl="0" fontAlgn="base">
              <a:spcBef>
                <a:spcPct val="0"/>
              </a:spcBef>
              <a:spcAft>
                <a:spcPct val="0"/>
              </a:spcAft>
              <a:defRPr/>
            </a:pPr>
            <a:r>
              <a:rPr lang="es-MX" kern="1200" dirty="0">
                <a:solidFill>
                  <a:srgbClr val="000000"/>
                </a:solidFill>
                <a:latin typeface="Arial" charset="0"/>
                <a:ea typeface="+mn-ea"/>
                <a:cs typeface="+mn-cs"/>
              </a:rPr>
              <a:t> </a:t>
            </a:r>
            <a:endParaRPr lang="es-ES" kern="1200" dirty="0">
              <a:solidFill>
                <a:srgbClr val="000000"/>
              </a:solidFill>
              <a:latin typeface="Arial" charset="0"/>
              <a:ea typeface="+mn-ea"/>
              <a:cs typeface="+mn-cs"/>
            </a:endParaRPr>
          </a:p>
        </p:txBody>
      </p:sp>
      <p:pic>
        <p:nvPicPr>
          <p:cNvPr id="8" name="Picture 3" descr="D:\Martín_Sánchez\Martín\14\Imagen_2014\Letras_Inferior_03_2.png"/>
          <p:cNvPicPr>
            <a:picLocks noChangeAspect="1" noChangeArrowheads="1"/>
          </p:cNvPicPr>
          <p:nvPr userDrawn="1"/>
        </p:nvPicPr>
        <p:blipFill rotWithShape="1">
          <a:blip r:embed="rId4" cstate="screen">
            <a:extLst>
              <a:ext uri="{BEBA8EAE-BF5A-486C-A8C5-ECC9F3942E4B}">
                <a14:imgProps xmlns:a14="http://schemas.microsoft.com/office/drawing/2010/main">
                  <a14:imgLayer r:embed="rId5">
                    <a14:imgEffect>
                      <a14:brightnessContrast bright="-100000" contrast="16000"/>
                    </a14:imgEffect>
                  </a14:imgLayer>
                </a14:imgProps>
              </a:ext>
              <a:ext uri="{28A0092B-C50C-407E-A947-70E740481C1C}">
                <a14:useLocalDpi xmlns:a14="http://schemas.microsoft.com/office/drawing/2010/main" val="0"/>
              </a:ext>
            </a:extLst>
          </a:blip>
          <a:srcRect l="1173" b="17380"/>
          <a:stretch/>
        </p:blipFill>
        <p:spPr bwMode="auto">
          <a:xfrm>
            <a:off x="0" y="6281536"/>
            <a:ext cx="9144000" cy="576464"/>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redondeado"/>
          <p:cNvSpPr/>
          <p:nvPr userDrawn="1"/>
        </p:nvSpPr>
        <p:spPr>
          <a:xfrm>
            <a:off x="107504" y="96754"/>
            <a:ext cx="8928992" cy="6323767"/>
          </a:xfrm>
          <a:prstGeom prst="roundRect">
            <a:avLst>
              <a:gd name="adj" fmla="val 212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5 Marcador de número de diapositiva"/>
          <p:cNvSpPr>
            <a:spLocks noGrp="1"/>
          </p:cNvSpPr>
          <p:nvPr>
            <p:ph type="sldNum" sz="quarter" idx="4"/>
          </p:nvPr>
        </p:nvSpPr>
        <p:spPr>
          <a:xfrm>
            <a:off x="179512" y="5993505"/>
            <a:ext cx="971964" cy="288031"/>
          </a:xfrm>
          <a:prstGeom prst="rect">
            <a:avLst/>
          </a:prstGeom>
        </p:spPr>
        <p:txBody>
          <a:bodyPr/>
          <a:lstStyle>
            <a:lvl1pPr algn="l">
              <a:defRPr sz="1100">
                <a:solidFill>
                  <a:schemeClr val="tx1"/>
                </a:solidFill>
                <a:latin typeface="+mn-lt"/>
              </a:defRPr>
            </a:lvl1pPr>
          </a:lstStyle>
          <a:p>
            <a:pPr>
              <a:defRPr/>
            </a:pPr>
            <a:fld id="{82D2CD03-7BC1-4446-B7A8-41B1A2E352C9}" type="slidenum">
              <a:rPr lang="es-ES" smtClean="0"/>
              <a:pPr>
                <a:defRPr/>
              </a:pPr>
              <a:t>‹Nº›</a:t>
            </a:fld>
            <a:endParaRPr lang="es-ES" dirty="0"/>
          </a:p>
        </p:txBody>
      </p:sp>
      <p:pic>
        <p:nvPicPr>
          <p:cNvPr id="2" name="Picture 2" descr="D:\Martín_Sánchez\Martín\Artes_Ilustraciones\ECP_Logo_Descargas\Illustrator\ECP_Iguanas\ECP_Iguana2\Copia de ECP_Iguana2_Color.png"/>
          <p:cNvPicPr>
            <a:picLocks noChangeAspect="1" noChangeArrowheads="1"/>
          </p:cNvPicPr>
          <p:nvPr userDrawn="1"/>
        </p:nvPicPr>
        <p:blipFill rotWithShape="1">
          <a:blip r:embed="rId6" cstate="screen">
            <a:extLst>
              <a:ext uri="{28A0092B-C50C-407E-A947-70E740481C1C}">
                <a14:useLocalDpi xmlns:a14="http://schemas.microsoft.com/office/drawing/2010/main" val="0"/>
              </a:ext>
            </a:extLst>
          </a:blip>
          <a:srcRect r="31260"/>
          <a:stretch/>
        </p:blipFill>
        <p:spPr bwMode="auto">
          <a:xfrm>
            <a:off x="8028384" y="5993335"/>
            <a:ext cx="1008112" cy="49068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D:\Martín_Sánchez\Martín\Artes_Ilustraciones\Barriles_limpios\Nuevo_Sello\Sello_Barriles.png"/>
          <p:cNvPicPr>
            <a:picLocks noChangeAspect="1" noChangeArrowheads="1"/>
          </p:cNvPicPr>
          <p:nvPr userDrawn="1"/>
        </p:nvPicPr>
        <p:blipFill rotWithShape="1">
          <a:blip r:embed="rId7" cstate="screen">
            <a:extLst>
              <a:ext uri="{28A0092B-C50C-407E-A947-70E740481C1C}">
                <a14:useLocalDpi xmlns:a14="http://schemas.microsoft.com/office/drawing/2010/main" val="0"/>
              </a:ext>
            </a:extLst>
          </a:blip>
          <a:srcRect t="17823"/>
          <a:stretch/>
        </p:blipFill>
        <p:spPr bwMode="auto">
          <a:xfrm>
            <a:off x="8148319" y="89762"/>
            <a:ext cx="672153" cy="90041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84" r:id="rId1"/>
    <p:sldLayoutId id="2147483990"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7" name="Picture 3" descr="D:\Martín_Sánchez\Martín\Artes_Ilustraciones\ECP_Logo_Descargas\Illustrator\ECP_Logosimbolos\ECP_Posicion 1\ECP_L1\ECP_L1_Color.png"/>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700699" y="2204864"/>
            <a:ext cx="5750387" cy="183523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3 Conector recto"/>
          <p:cNvCxnSpPr/>
          <p:nvPr/>
        </p:nvCxnSpPr>
        <p:spPr bwMode="auto">
          <a:xfrm flipH="1">
            <a:off x="4569967" y="0"/>
            <a:ext cx="1" cy="5020671"/>
          </a:xfrm>
          <a:prstGeom prst="line">
            <a:avLst/>
          </a:prstGeom>
          <a:solidFill>
            <a:schemeClr val="tx1"/>
          </a:solidFill>
          <a:ln w="9525" cap="flat" cmpd="sng" algn="ctr">
            <a:noFill/>
            <a:prstDash val="solid"/>
            <a:round/>
            <a:headEnd type="none" w="med" len="med"/>
            <a:tailEnd type="none" w="med" len="med"/>
          </a:ln>
          <a:effectLst/>
        </p:spPr>
      </p:cxnSp>
      <p:sp>
        <p:nvSpPr>
          <p:cNvPr id="6" name="Rectangle 7"/>
          <p:cNvSpPr>
            <a:spLocks noChangeArrowheads="1"/>
          </p:cNvSpPr>
          <p:nvPr userDrawn="1"/>
        </p:nvSpPr>
        <p:spPr bwMode="auto">
          <a:xfrm>
            <a:off x="1854313" y="4674622"/>
            <a:ext cx="5426770" cy="338554"/>
          </a:xfrm>
          <a:prstGeom prst="rect">
            <a:avLst/>
          </a:prstGeom>
          <a:noFill/>
          <a:ln w="9525">
            <a:noFill/>
            <a:miter lim="800000"/>
            <a:headEnd/>
            <a:tailEnd/>
          </a:ln>
          <a:effectLst/>
        </p:spPr>
        <p:txBody>
          <a:bodyPr wrap="square">
            <a:spAutoFit/>
          </a:bodyPr>
          <a:lstStyle/>
          <a:p>
            <a:pPr algn="ctr" rtl="0" fontAlgn="base">
              <a:spcBef>
                <a:spcPct val="0"/>
              </a:spcBef>
              <a:spcAft>
                <a:spcPct val="0"/>
              </a:spcAft>
              <a:defRPr/>
            </a:pPr>
            <a:r>
              <a:rPr lang="es-MX" sz="800" kern="1200" dirty="0">
                <a:solidFill>
                  <a:srgbClr val="004236"/>
                </a:solidFill>
                <a:latin typeface="Calibri" pitchFamily="34" charset="0"/>
                <a:ea typeface="+mn-ea"/>
                <a:cs typeface="Calibri" pitchFamily="34" charset="0"/>
              </a:rPr>
              <a:t>Para uso restringido en Ecopetrol S.A. Todos los derechos reservados. Ninguna parte de esta presentación puede ser </a:t>
            </a:r>
            <a:r>
              <a:rPr lang="es-MX" sz="800" kern="1200" dirty="0" smtClean="0">
                <a:solidFill>
                  <a:srgbClr val="004236"/>
                </a:solidFill>
                <a:latin typeface="Calibri" pitchFamily="34" charset="0"/>
                <a:ea typeface="+mn-ea"/>
                <a:cs typeface="Calibri" pitchFamily="34" charset="0"/>
              </a:rPr>
              <a:t>reproducida o </a:t>
            </a:r>
            <a:r>
              <a:rPr lang="es-MX" sz="800" kern="1200" dirty="0">
                <a:solidFill>
                  <a:srgbClr val="004236"/>
                </a:solidFill>
                <a:latin typeface="Calibri" pitchFamily="34" charset="0"/>
                <a:ea typeface="+mn-ea"/>
                <a:cs typeface="Calibri" pitchFamily="34" charset="0"/>
              </a:rPr>
              <a:t>utilizada en ninguna forma o por ningún medio sin permiso explícito de Ecopetrol S.A.</a:t>
            </a:r>
            <a:endParaRPr lang="es-ES" sz="800" kern="1200" dirty="0">
              <a:solidFill>
                <a:srgbClr val="004236"/>
              </a:solidFill>
              <a:latin typeface="Calibri" pitchFamily="34" charset="0"/>
              <a:ea typeface="+mn-ea"/>
              <a:cs typeface="Calibri" pitchFamily="34" charset="0"/>
            </a:endParaRPr>
          </a:p>
        </p:txBody>
      </p:sp>
      <p:pic>
        <p:nvPicPr>
          <p:cNvPr id="7" name="Picture 2" descr="D:\Martín_Sánchez\Martín\13\Imagen_2014\Letras_Inferior_02_2.png"/>
          <p:cNvPicPr>
            <a:picLocks noChangeAspect="1" noChangeArrowheads="1"/>
          </p:cNvPicPr>
          <p:nvPr userDrawn="1"/>
        </p:nvPicPr>
        <p:blipFill>
          <a:blip r:embed="rId4" cstate="screen">
            <a:extLst>
              <a:ext uri="{28A0092B-C50C-407E-A947-70E740481C1C}">
                <a14:useLocalDpi xmlns:a14="http://schemas.microsoft.com/office/drawing/2010/main" val="0"/>
              </a:ext>
            </a:extLst>
          </a:blip>
          <a:srcRect/>
          <a:stretch>
            <a:fillRect/>
          </a:stretch>
        </p:blipFill>
        <p:spPr bwMode="auto">
          <a:xfrm>
            <a:off x="-1" y="5814935"/>
            <a:ext cx="9135399" cy="104235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002"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2400" b="1">
          <a:solidFill>
            <a:srgbClr val="234600"/>
          </a:solidFill>
          <a:latin typeface="+mj-lt"/>
          <a:ea typeface="+mj-ea"/>
          <a:cs typeface="+mj-cs"/>
        </a:defRPr>
      </a:lvl1pPr>
      <a:lvl2pPr algn="l" rtl="0" eaLnBrk="0" fontAlgn="base" hangingPunct="0">
        <a:spcBef>
          <a:spcPct val="0"/>
        </a:spcBef>
        <a:spcAft>
          <a:spcPct val="0"/>
        </a:spcAft>
        <a:defRPr sz="2400" b="1">
          <a:solidFill>
            <a:srgbClr val="234600"/>
          </a:solidFill>
          <a:latin typeface="Andale Sans" pitchFamily="34" charset="0"/>
        </a:defRPr>
      </a:lvl2pPr>
      <a:lvl3pPr algn="l" rtl="0" eaLnBrk="0" fontAlgn="base" hangingPunct="0">
        <a:spcBef>
          <a:spcPct val="0"/>
        </a:spcBef>
        <a:spcAft>
          <a:spcPct val="0"/>
        </a:spcAft>
        <a:defRPr sz="2400" b="1">
          <a:solidFill>
            <a:srgbClr val="234600"/>
          </a:solidFill>
          <a:latin typeface="Andale Sans" pitchFamily="34" charset="0"/>
        </a:defRPr>
      </a:lvl3pPr>
      <a:lvl4pPr algn="l" rtl="0" eaLnBrk="0" fontAlgn="base" hangingPunct="0">
        <a:spcBef>
          <a:spcPct val="0"/>
        </a:spcBef>
        <a:spcAft>
          <a:spcPct val="0"/>
        </a:spcAft>
        <a:defRPr sz="2400" b="1">
          <a:solidFill>
            <a:srgbClr val="234600"/>
          </a:solidFill>
          <a:latin typeface="Andale Sans" pitchFamily="34" charset="0"/>
        </a:defRPr>
      </a:lvl4pPr>
      <a:lvl5pPr algn="l" rtl="0" eaLnBrk="0" fontAlgn="base" hangingPunct="0">
        <a:spcBef>
          <a:spcPct val="0"/>
        </a:spcBef>
        <a:spcAft>
          <a:spcPct val="0"/>
        </a:spcAft>
        <a:defRPr sz="2400" b="1">
          <a:solidFill>
            <a:srgbClr val="234600"/>
          </a:solidFill>
          <a:latin typeface="Andale Sans" pitchFamily="34" charset="0"/>
        </a:defRPr>
      </a:lvl5pPr>
      <a:lvl6pPr marL="457200" algn="l" rtl="0" fontAlgn="base">
        <a:spcBef>
          <a:spcPct val="0"/>
        </a:spcBef>
        <a:spcAft>
          <a:spcPct val="0"/>
        </a:spcAft>
        <a:defRPr sz="2400" b="1">
          <a:solidFill>
            <a:srgbClr val="234600"/>
          </a:solidFill>
          <a:latin typeface="Andale Sans" pitchFamily="34" charset="0"/>
        </a:defRPr>
      </a:lvl6pPr>
      <a:lvl7pPr marL="914400" algn="l" rtl="0" fontAlgn="base">
        <a:spcBef>
          <a:spcPct val="0"/>
        </a:spcBef>
        <a:spcAft>
          <a:spcPct val="0"/>
        </a:spcAft>
        <a:defRPr sz="2400" b="1">
          <a:solidFill>
            <a:srgbClr val="234600"/>
          </a:solidFill>
          <a:latin typeface="Andale Sans" pitchFamily="34" charset="0"/>
        </a:defRPr>
      </a:lvl7pPr>
      <a:lvl8pPr marL="1371600" algn="l" rtl="0" fontAlgn="base">
        <a:spcBef>
          <a:spcPct val="0"/>
        </a:spcBef>
        <a:spcAft>
          <a:spcPct val="0"/>
        </a:spcAft>
        <a:defRPr sz="2400" b="1">
          <a:solidFill>
            <a:srgbClr val="234600"/>
          </a:solidFill>
          <a:latin typeface="Andale Sans" pitchFamily="34" charset="0"/>
        </a:defRPr>
      </a:lvl8pPr>
      <a:lvl9pPr marL="1828800" algn="l" rtl="0" fontAlgn="base">
        <a:spcBef>
          <a:spcPct val="0"/>
        </a:spcBef>
        <a:spcAft>
          <a:spcPct val="0"/>
        </a:spcAft>
        <a:defRPr sz="2400" b="1">
          <a:solidFill>
            <a:srgbClr val="234600"/>
          </a:solidFill>
          <a:latin typeface="Andale Sans" pitchFamily="34" charset="0"/>
        </a:defRPr>
      </a:lvl9pPr>
    </p:titleStyle>
    <p:bodyStyle>
      <a:lvl1pPr marL="342900" indent="-342900" algn="l" rtl="0" eaLnBrk="0" fontAlgn="base" hangingPunct="0">
        <a:spcBef>
          <a:spcPct val="20000"/>
        </a:spcBef>
        <a:spcAft>
          <a:spcPct val="0"/>
        </a:spcAft>
        <a:defRPr sz="2200">
          <a:solidFill>
            <a:schemeClr val="tx1"/>
          </a:solidFill>
          <a:latin typeface="+mn-lt"/>
          <a:ea typeface="+mn-ea"/>
          <a:cs typeface="+mn-cs"/>
        </a:defRPr>
      </a:lvl1pPr>
      <a:lvl2pPr marL="742950" indent="-285750" algn="l" rtl="0" eaLnBrk="0" fontAlgn="base" hangingPunct="0">
        <a:spcBef>
          <a:spcPct val="20000"/>
        </a:spcBef>
        <a:spcAft>
          <a:spcPct val="0"/>
        </a:spcAft>
        <a:buClr>
          <a:srgbClr val="800000"/>
        </a:buClr>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Clr>
          <a:srgbClr val="800000"/>
        </a:buClr>
        <a:buFont typeface="Arial" charset="0"/>
        <a:buChar char="»"/>
        <a:defRPr>
          <a:solidFill>
            <a:schemeClr val="tx1"/>
          </a:solidFill>
          <a:latin typeface="+mn-lt"/>
        </a:defRPr>
      </a:lvl3pPr>
      <a:lvl4pPr marL="1600200" indent="-228600" algn="l" rtl="0" eaLnBrk="0" fontAlgn="base" hangingPunct="0">
        <a:spcBef>
          <a:spcPct val="20000"/>
        </a:spcBef>
        <a:spcAft>
          <a:spcPct val="0"/>
        </a:spcAft>
        <a:buClr>
          <a:srgbClr val="336600"/>
        </a:buClr>
        <a:buFont typeface="Arial" charset="0"/>
        <a:buChar char="-"/>
        <a:defRPr sz="1600">
          <a:solidFill>
            <a:schemeClr val="tx1"/>
          </a:solidFill>
          <a:latin typeface="+mn-lt"/>
        </a:defRPr>
      </a:lvl4pPr>
      <a:lvl5pPr marL="2057400" indent="-228600" algn="l" rtl="0" eaLnBrk="0" fontAlgn="base" hangingPunct="0">
        <a:spcBef>
          <a:spcPct val="20000"/>
        </a:spcBef>
        <a:spcAft>
          <a:spcPct val="0"/>
        </a:spcAft>
        <a:buClr>
          <a:srgbClr val="800000"/>
        </a:buClr>
        <a:buFont typeface="Arial" charset="0"/>
        <a:defRPr sz="1400">
          <a:solidFill>
            <a:schemeClr val="tx1"/>
          </a:solidFill>
          <a:latin typeface="+mn-lt"/>
        </a:defRPr>
      </a:lvl5pPr>
      <a:lvl6pPr marL="2514600" indent="-228600" algn="l" rtl="0" fontAlgn="base">
        <a:spcBef>
          <a:spcPct val="20000"/>
        </a:spcBef>
        <a:spcAft>
          <a:spcPct val="0"/>
        </a:spcAft>
        <a:buClr>
          <a:srgbClr val="800000"/>
        </a:buClr>
        <a:buFont typeface="Arial" charset="0"/>
        <a:defRPr sz="1400">
          <a:solidFill>
            <a:schemeClr val="tx1"/>
          </a:solidFill>
          <a:latin typeface="+mn-lt"/>
        </a:defRPr>
      </a:lvl6pPr>
      <a:lvl7pPr marL="2971800" indent="-228600" algn="l" rtl="0" fontAlgn="base">
        <a:spcBef>
          <a:spcPct val="20000"/>
        </a:spcBef>
        <a:spcAft>
          <a:spcPct val="0"/>
        </a:spcAft>
        <a:buClr>
          <a:srgbClr val="800000"/>
        </a:buClr>
        <a:buFont typeface="Arial" charset="0"/>
        <a:defRPr sz="1400">
          <a:solidFill>
            <a:schemeClr val="tx1"/>
          </a:solidFill>
          <a:latin typeface="+mn-lt"/>
        </a:defRPr>
      </a:lvl7pPr>
      <a:lvl8pPr marL="3429000" indent="-228600" algn="l" rtl="0" fontAlgn="base">
        <a:spcBef>
          <a:spcPct val="20000"/>
        </a:spcBef>
        <a:spcAft>
          <a:spcPct val="0"/>
        </a:spcAft>
        <a:buClr>
          <a:srgbClr val="800000"/>
        </a:buClr>
        <a:buFont typeface="Arial" charset="0"/>
        <a:defRPr sz="1400">
          <a:solidFill>
            <a:schemeClr val="tx1"/>
          </a:solidFill>
          <a:latin typeface="+mn-lt"/>
        </a:defRPr>
      </a:lvl8pPr>
      <a:lvl9pPr marL="3886200" indent="-228600" algn="l" rtl="0" fontAlgn="base">
        <a:spcBef>
          <a:spcPct val="20000"/>
        </a:spcBef>
        <a:spcAft>
          <a:spcPct val="0"/>
        </a:spcAft>
        <a:buClr>
          <a:srgbClr val="800000"/>
        </a:buClr>
        <a:buFont typeface="Arial" charset="0"/>
        <a:defRPr sz="14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p:nvPr/>
        </p:nvSpPr>
        <p:spPr>
          <a:xfrm>
            <a:off x="467544" y="2951852"/>
            <a:ext cx="5616624" cy="1754326"/>
          </a:xfrm>
          <a:prstGeom prst="rect">
            <a:avLst/>
          </a:prstGeom>
          <a:noFill/>
        </p:spPr>
        <p:txBody>
          <a:bodyPr wrap="square" rtlCol="0">
            <a:spAutoFit/>
          </a:bodyPr>
          <a:lstStyle>
            <a:defPPr>
              <a:defRPr lang="es-C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ES" sz="3600" dirty="0" smtClean="0">
                <a:solidFill>
                  <a:schemeClr val="bg1"/>
                </a:solidFill>
                <a:latin typeface="+mj-lt"/>
              </a:rPr>
              <a:t>PROPUESTA </a:t>
            </a:r>
            <a:r>
              <a:rPr lang="es-ES" sz="3600" dirty="0" smtClean="0">
                <a:solidFill>
                  <a:schemeClr val="bg1"/>
                </a:solidFill>
                <a:latin typeface="+mj-lt"/>
              </a:rPr>
              <a:t>VARIACIONES </a:t>
            </a:r>
            <a:r>
              <a:rPr lang="es-ES" sz="3600" dirty="0" smtClean="0">
                <a:solidFill>
                  <a:schemeClr val="bg1"/>
                </a:solidFill>
                <a:latin typeface="+mj-lt"/>
              </a:rPr>
              <a:t>DE SALIDA USUARIOS NO TERMICOS</a:t>
            </a:r>
            <a:endParaRPr lang="es-ES" sz="3600" dirty="0">
              <a:solidFill>
                <a:schemeClr val="bg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4"/>
          </p:nvPr>
        </p:nvSpPr>
        <p:spPr/>
        <p:txBody>
          <a:bodyPr/>
          <a:lstStyle/>
          <a:p>
            <a:pPr>
              <a:defRPr/>
            </a:pPr>
            <a:fld id="{82D2CD03-7BC1-4446-B7A8-41B1A2E352C9}" type="slidenum">
              <a:rPr lang="es-ES" smtClean="0"/>
              <a:pPr>
                <a:defRPr/>
              </a:pPr>
              <a:t>2</a:t>
            </a:fld>
            <a:endParaRPr lang="es-ES" dirty="0"/>
          </a:p>
        </p:txBody>
      </p:sp>
      <p:sp>
        <p:nvSpPr>
          <p:cNvPr id="3" name="2 Rectángulo"/>
          <p:cNvSpPr/>
          <p:nvPr/>
        </p:nvSpPr>
        <p:spPr>
          <a:xfrm>
            <a:off x="539552" y="476672"/>
            <a:ext cx="3718647" cy="369332"/>
          </a:xfrm>
          <a:prstGeom prst="rect">
            <a:avLst/>
          </a:prstGeom>
        </p:spPr>
        <p:txBody>
          <a:bodyPr wrap="none">
            <a:spAutoFit/>
          </a:bodyPr>
          <a:lstStyle/>
          <a:p>
            <a:r>
              <a:rPr lang="es-CO" b="1" dirty="0">
                <a:solidFill>
                  <a:schemeClr val="accent3">
                    <a:lumMod val="50000"/>
                  </a:schemeClr>
                </a:solidFill>
                <a:latin typeface="+mn-lt"/>
              </a:rPr>
              <a:t>PROPUESTA VARIACIONES DE SALIDA</a:t>
            </a:r>
            <a:endParaRPr lang="es-CO" dirty="0">
              <a:solidFill>
                <a:schemeClr val="accent3">
                  <a:lumMod val="50000"/>
                </a:schemeClr>
              </a:solidFill>
              <a:latin typeface="+mn-lt"/>
            </a:endParaRPr>
          </a:p>
        </p:txBody>
      </p:sp>
      <p:sp>
        <p:nvSpPr>
          <p:cNvPr id="4" name="3 Rectángulo"/>
          <p:cNvSpPr/>
          <p:nvPr/>
        </p:nvSpPr>
        <p:spPr>
          <a:xfrm>
            <a:off x="716983" y="929447"/>
            <a:ext cx="6912768" cy="5355312"/>
          </a:xfrm>
          <a:prstGeom prst="rect">
            <a:avLst/>
          </a:prstGeom>
        </p:spPr>
        <p:txBody>
          <a:bodyPr wrap="square">
            <a:spAutoFit/>
          </a:bodyPr>
          <a:lstStyle/>
          <a:p>
            <a:pPr algn="just"/>
            <a:r>
              <a:rPr lang="es-CO" dirty="0">
                <a:solidFill>
                  <a:schemeClr val="accent3">
                    <a:lumMod val="50000"/>
                  </a:schemeClr>
                </a:solidFill>
                <a:latin typeface="+mn-lt"/>
              </a:rPr>
              <a:t>Considerando  las implicaciones que existen para varios remitentes del sector de gas natural por la aplicación de las variaciones de salida de manera horaria. Proponemos la modificación de la definición de variaciones de salida y la inclusión de un nuevo parágrafo en el artículo 54 de la resolución CREG 089 de 2013, considerando las variaciones de salida ocasionadas por los usuarios No térmicos. </a:t>
            </a:r>
            <a:endParaRPr lang="es-CO" dirty="0" smtClean="0">
              <a:solidFill>
                <a:schemeClr val="accent3">
                  <a:lumMod val="50000"/>
                </a:schemeClr>
              </a:solidFill>
              <a:latin typeface="+mn-lt"/>
            </a:endParaRPr>
          </a:p>
          <a:p>
            <a:pPr algn="just"/>
            <a:endParaRPr lang="es-CO" dirty="0">
              <a:solidFill>
                <a:schemeClr val="accent3">
                  <a:lumMod val="50000"/>
                </a:schemeClr>
              </a:solidFill>
              <a:latin typeface="+mn-lt"/>
            </a:endParaRPr>
          </a:p>
          <a:p>
            <a:pPr marL="342900" indent="-342900" algn="just">
              <a:buAutoNum type="alphaLcPeriod"/>
            </a:pPr>
            <a:r>
              <a:rPr lang="es-CO" dirty="0" smtClean="0">
                <a:solidFill>
                  <a:schemeClr val="accent3">
                    <a:lumMod val="50000"/>
                  </a:schemeClr>
                </a:solidFill>
                <a:latin typeface="+mn-lt"/>
              </a:rPr>
              <a:t>Modificación </a:t>
            </a:r>
            <a:r>
              <a:rPr lang="es-CO" dirty="0">
                <a:solidFill>
                  <a:schemeClr val="accent3">
                    <a:lumMod val="50000"/>
                  </a:schemeClr>
                </a:solidFill>
                <a:latin typeface="+mn-lt"/>
              </a:rPr>
              <a:t>de la definición de Variaciones de salida establecida en el artículo 3 referente a Definiciones</a:t>
            </a:r>
            <a:r>
              <a:rPr lang="es-CO" dirty="0" smtClean="0">
                <a:solidFill>
                  <a:schemeClr val="accent3">
                    <a:lumMod val="50000"/>
                  </a:schemeClr>
                </a:solidFill>
                <a:latin typeface="+mn-lt"/>
              </a:rPr>
              <a:t>.</a:t>
            </a:r>
          </a:p>
          <a:p>
            <a:pPr algn="just"/>
            <a:endParaRPr lang="es-CO" dirty="0">
              <a:solidFill>
                <a:schemeClr val="accent3">
                  <a:lumMod val="50000"/>
                </a:schemeClr>
              </a:solidFill>
              <a:latin typeface="+mn-lt"/>
            </a:endParaRPr>
          </a:p>
          <a:p>
            <a:pPr algn="just"/>
            <a:r>
              <a:rPr lang="es-CO" dirty="0">
                <a:solidFill>
                  <a:schemeClr val="accent3">
                    <a:lumMod val="50000"/>
                  </a:schemeClr>
                </a:solidFill>
                <a:latin typeface="+mn-lt"/>
              </a:rPr>
              <a:t>Variaciones de salida: valor absoluto de la diferencia entre la cantidad de energía autorizada y la cantidad de energía tomada en un punto de salida para cada hora. En el caso de los distribuidores será el valor absoluto de la diferencia para un día </a:t>
            </a:r>
            <a:r>
              <a:rPr lang="es-CO" i="1" u="sng" dirty="0">
                <a:solidFill>
                  <a:schemeClr val="accent3">
                    <a:lumMod val="50000"/>
                  </a:schemeClr>
                </a:solidFill>
                <a:latin typeface="+mn-lt"/>
              </a:rPr>
              <a:t>y para el caso de los usuarios no Térmicos será el valor absoluto de la diferencia para un día teniendo en cuenta lo establecido en el parágrafo 9 del artículo 54 de la presente resolución.</a:t>
            </a:r>
          </a:p>
          <a:p>
            <a:pPr algn="just"/>
            <a:endParaRPr lang="es-CO" dirty="0" smtClean="0">
              <a:solidFill>
                <a:schemeClr val="accent3">
                  <a:lumMod val="50000"/>
                </a:schemeClr>
              </a:solidFill>
              <a:latin typeface="+mn-lt"/>
            </a:endParaRPr>
          </a:p>
          <a:p>
            <a:endParaRPr lang="es-CO" dirty="0">
              <a:solidFill>
                <a:schemeClr val="accent3">
                  <a:lumMod val="50000"/>
                </a:schemeClr>
              </a:solidFill>
              <a:latin typeface="Comic Sans MS" panose="030F0702030302020204" pitchFamily="66" charset="0"/>
            </a:endParaRPr>
          </a:p>
        </p:txBody>
      </p:sp>
    </p:spTree>
    <p:extLst>
      <p:ext uri="{BB962C8B-B14F-4D97-AF65-F5344CB8AC3E}">
        <p14:creationId xmlns:p14="http://schemas.microsoft.com/office/powerpoint/2010/main" val="2565324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4"/>
          </p:nvPr>
        </p:nvSpPr>
        <p:spPr/>
        <p:txBody>
          <a:bodyPr/>
          <a:lstStyle/>
          <a:p>
            <a:pPr>
              <a:defRPr/>
            </a:pPr>
            <a:fld id="{82D2CD03-7BC1-4446-B7A8-41B1A2E352C9}" type="slidenum">
              <a:rPr lang="es-ES" smtClean="0"/>
              <a:pPr>
                <a:defRPr/>
              </a:pPr>
              <a:t>3</a:t>
            </a:fld>
            <a:endParaRPr lang="es-ES" dirty="0"/>
          </a:p>
        </p:txBody>
      </p:sp>
      <p:sp>
        <p:nvSpPr>
          <p:cNvPr id="3" name="2 Rectángulo"/>
          <p:cNvSpPr/>
          <p:nvPr/>
        </p:nvSpPr>
        <p:spPr>
          <a:xfrm>
            <a:off x="539552" y="476672"/>
            <a:ext cx="3718647" cy="369332"/>
          </a:xfrm>
          <a:prstGeom prst="rect">
            <a:avLst/>
          </a:prstGeom>
        </p:spPr>
        <p:txBody>
          <a:bodyPr wrap="none">
            <a:spAutoFit/>
          </a:bodyPr>
          <a:lstStyle/>
          <a:p>
            <a:r>
              <a:rPr lang="es-CO" b="1" dirty="0">
                <a:solidFill>
                  <a:schemeClr val="accent3">
                    <a:lumMod val="50000"/>
                  </a:schemeClr>
                </a:solidFill>
                <a:latin typeface="+mn-lt"/>
              </a:rPr>
              <a:t>PROPUESTA VARIACIONES DE SALIDA</a:t>
            </a:r>
            <a:endParaRPr lang="es-CO" dirty="0">
              <a:solidFill>
                <a:schemeClr val="accent3">
                  <a:lumMod val="50000"/>
                </a:schemeClr>
              </a:solidFill>
              <a:latin typeface="+mn-lt"/>
            </a:endParaRPr>
          </a:p>
        </p:txBody>
      </p:sp>
      <p:sp>
        <p:nvSpPr>
          <p:cNvPr id="4" name="3 Rectángulo"/>
          <p:cNvSpPr/>
          <p:nvPr/>
        </p:nvSpPr>
        <p:spPr>
          <a:xfrm>
            <a:off x="716983" y="929447"/>
            <a:ext cx="6912768" cy="5078313"/>
          </a:xfrm>
          <a:prstGeom prst="rect">
            <a:avLst/>
          </a:prstGeom>
        </p:spPr>
        <p:txBody>
          <a:bodyPr wrap="square">
            <a:spAutoFit/>
          </a:bodyPr>
          <a:lstStyle/>
          <a:p>
            <a:pPr lvl="1" algn="just"/>
            <a:r>
              <a:rPr lang="es-CO" dirty="0">
                <a:solidFill>
                  <a:schemeClr val="accent3">
                    <a:lumMod val="50000"/>
                  </a:schemeClr>
                </a:solidFill>
                <a:latin typeface="+mn-lt"/>
              </a:rPr>
              <a:t>b. Modificación del artículo 54 de la resolución CREG 089 de 2013. Adición del siguiente parágrafo</a:t>
            </a:r>
            <a:r>
              <a:rPr lang="es-CO" dirty="0" smtClean="0">
                <a:solidFill>
                  <a:schemeClr val="accent3">
                    <a:lumMod val="50000"/>
                  </a:schemeClr>
                </a:solidFill>
                <a:latin typeface="+mn-lt"/>
              </a:rPr>
              <a:t>:</a:t>
            </a:r>
          </a:p>
          <a:p>
            <a:pPr algn="just"/>
            <a:endParaRPr lang="es-CO" dirty="0">
              <a:solidFill>
                <a:schemeClr val="accent3">
                  <a:lumMod val="50000"/>
                </a:schemeClr>
              </a:solidFill>
              <a:latin typeface="+mn-lt"/>
            </a:endParaRPr>
          </a:p>
          <a:p>
            <a:pPr algn="just"/>
            <a:r>
              <a:rPr lang="es-CO" i="1" u="sng" dirty="0">
                <a:solidFill>
                  <a:schemeClr val="accent3">
                    <a:lumMod val="50000"/>
                  </a:schemeClr>
                </a:solidFill>
                <a:latin typeface="+mn-lt"/>
              </a:rPr>
              <a:t>Parágrafo 9. Cuando la cantidad de energía tomada por un usuario No térmico sea superior al 105% o inferior al 95% de la cantidad de energía autorizada por el transportador para cada hora y esta condición se mantenga por un periodo de cuatro (4) horas, habrá lugar al pago por parte de del usuario No térmico de la compensación a la que hace referencia en este artículo, a pesar de que la variación de salida no supere el 5% de la energía autorizada por el transportador durante el día</a:t>
            </a:r>
            <a:r>
              <a:rPr lang="es-CO" i="1" u="sng" dirty="0" smtClean="0">
                <a:solidFill>
                  <a:schemeClr val="accent3">
                    <a:lumMod val="50000"/>
                  </a:schemeClr>
                </a:solidFill>
                <a:latin typeface="+mn-lt"/>
              </a:rPr>
              <a:t>.</a:t>
            </a:r>
          </a:p>
          <a:p>
            <a:pPr algn="just"/>
            <a:endParaRPr lang="es-CO" dirty="0">
              <a:solidFill>
                <a:schemeClr val="accent3">
                  <a:lumMod val="50000"/>
                </a:schemeClr>
              </a:solidFill>
              <a:latin typeface="+mn-lt"/>
            </a:endParaRPr>
          </a:p>
          <a:p>
            <a:pPr algn="just"/>
            <a:r>
              <a:rPr lang="es-CO" i="1" dirty="0">
                <a:solidFill>
                  <a:schemeClr val="accent3">
                    <a:lumMod val="50000"/>
                  </a:schemeClr>
                </a:solidFill>
                <a:latin typeface="+mn-lt"/>
              </a:rPr>
              <a:t>(</a:t>
            </a:r>
            <a:r>
              <a:rPr lang="es-CO" i="1" dirty="0" smtClean="0">
                <a:solidFill>
                  <a:schemeClr val="accent3">
                    <a:lumMod val="50000"/>
                  </a:schemeClr>
                </a:solidFill>
                <a:latin typeface="+mn-lt"/>
              </a:rPr>
              <a:t>La anterior propuesta debido </a:t>
            </a:r>
            <a:r>
              <a:rPr lang="es-CO" i="1" dirty="0">
                <a:solidFill>
                  <a:schemeClr val="accent3">
                    <a:lumMod val="50000"/>
                  </a:schemeClr>
                </a:solidFill>
                <a:latin typeface="+mn-lt"/>
              </a:rPr>
              <a:t>a que se debe permitir un margen de gestión por parte del usuario No </a:t>
            </a:r>
            <a:r>
              <a:rPr lang="es-CO" i="1" dirty="0" smtClean="0">
                <a:solidFill>
                  <a:schemeClr val="accent3">
                    <a:lumMod val="50000"/>
                  </a:schemeClr>
                </a:solidFill>
                <a:latin typeface="+mn-lt"/>
              </a:rPr>
              <a:t>térmico </a:t>
            </a:r>
            <a:r>
              <a:rPr lang="es-CO" i="1" dirty="0">
                <a:solidFill>
                  <a:schemeClr val="accent3">
                    <a:lumMod val="50000"/>
                  </a:schemeClr>
                </a:solidFill>
                <a:latin typeface="+mn-lt"/>
              </a:rPr>
              <a:t>y que igualmente este margen no ponga en riesgo el sistema de transporte y las entregas por parte </a:t>
            </a:r>
            <a:r>
              <a:rPr lang="es-CO" i="1" dirty="0" smtClean="0">
                <a:solidFill>
                  <a:schemeClr val="accent3">
                    <a:lumMod val="50000"/>
                  </a:schemeClr>
                </a:solidFill>
                <a:latin typeface="+mn-lt"/>
              </a:rPr>
              <a:t>del </a:t>
            </a:r>
            <a:r>
              <a:rPr lang="es-CO" i="1" dirty="0">
                <a:solidFill>
                  <a:schemeClr val="accent3">
                    <a:lumMod val="50000"/>
                  </a:schemeClr>
                </a:solidFill>
                <a:latin typeface="+mn-lt"/>
              </a:rPr>
              <a:t>productor).</a:t>
            </a:r>
          </a:p>
          <a:p>
            <a:pPr algn="just"/>
            <a:endParaRPr lang="es-CO" dirty="0" smtClean="0">
              <a:solidFill>
                <a:schemeClr val="accent3">
                  <a:lumMod val="50000"/>
                </a:schemeClr>
              </a:solidFill>
              <a:latin typeface="+mn-lt"/>
            </a:endParaRPr>
          </a:p>
          <a:p>
            <a:endParaRPr lang="es-CO" dirty="0">
              <a:solidFill>
                <a:schemeClr val="accent3">
                  <a:lumMod val="50000"/>
                </a:schemeClr>
              </a:solidFill>
              <a:latin typeface="Comic Sans MS" panose="030F0702030302020204" pitchFamily="66" charset="0"/>
            </a:endParaRPr>
          </a:p>
        </p:txBody>
      </p:sp>
    </p:spTree>
    <p:extLst>
      <p:ext uri="{BB962C8B-B14F-4D97-AF65-F5344CB8AC3E}">
        <p14:creationId xmlns:p14="http://schemas.microsoft.com/office/powerpoint/2010/main" val="308376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iseño predeterminado">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Andale Sans"/>
        <a:ea typeface=""/>
        <a:cs typeface=""/>
      </a:majorFont>
      <a:minorFont>
        <a:latin typeface="Libre Sans Serif SS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Helvetica" pitchFamily="34" charset="0"/>
          </a:defRPr>
        </a:defPPr>
      </a:lstStyle>
    </a:lnDef>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9621</TotalTime>
  <Words>340</Words>
  <Application>Microsoft Office PowerPoint</Application>
  <PresentationFormat>Presentación en pantalla (4:3)</PresentationFormat>
  <Paragraphs>15</Paragraphs>
  <Slides>4</Slides>
  <Notes>0</Notes>
  <HiddenSlides>0</HiddenSlides>
  <MMClips>0</MMClips>
  <ScaleCrop>false</ScaleCrop>
  <HeadingPairs>
    <vt:vector size="4" baseType="variant">
      <vt:variant>
        <vt:lpstr>Tema</vt:lpstr>
      </vt:variant>
      <vt:variant>
        <vt:i4>2</vt:i4>
      </vt:variant>
      <vt:variant>
        <vt:lpstr>Títulos de diapositiva</vt:lpstr>
      </vt:variant>
      <vt:variant>
        <vt:i4>4</vt:i4>
      </vt:variant>
    </vt:vector>
  </HeadingPairs>
  <TitlesOfParts>
    <vt:vector size="6" baseType="lpstr">
      <vt:lpstr>1_Tema de Office</vt:lpstr>
      <vt:lpstr>1_Diseño predeterminado</vt:lpstr>
      <vt:lpstr>Presentación de PowerPoint</vt:lpstr>
      <vt:lpstr>Presentación de PowerPoint</vt:lpstr>
      <vt:lpstr>Presentación de PowerPoint</vt:lpstr>
      <vt:lpstr>Presentación de PowerPoint</vt:lpstr>
    </vt:vector>
  </TitlesOfParts>
  <Company>ECOPETROL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Administrador</dc:creator>
  <cp:lastModifiedBy>Ana Gimena Hernandez Rojas</cp:lastModifiedBy>
  <cp:revision>664</cp:revision>
  <cp:lastPrinted>2014-09-14T19:27:07Z</cp:lastPrinted>
  <dcterms:created xsi:type="dcterms:W3CDTF">2010-04-07T21:38:24Z</dcterms:created>
  <dcterms:modified xsi:type="dcterms:W3CDTF">2014-11-10T16:55:42Z</dcterms:modified>
</cp:coreProperties>
</file>